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333" r:id="rId3"/>
    <p:sldId id="334" r:id="rId4"/>
    <p:sldId id="312" r:id="rId5"/>
    <p:sldId id="313" r:id="rId6"/>
    <p:sldId id="349" r:id="rId7"/>
    <p:sldId id="350" r:id="rId8"/>
    <p:sldId id="351" r:id="rId9"/>
    <p:sldId id="352" r:id="rId10"/>
    <p:sldId id="348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B0F5"/>
    <a:srgbClr val="71AFCE"/>
    <a:srgbClr val="5C8CB8"/>
    <a:srgbClr val="045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7FAE32-BE1C-4849-A376-7486F23B66B2}" v="73" dt="2022-06-17T13:10:46.915"/>
    <p1510:client id="{D900BEE4-7AAE-CB4A-BE5B-7258C4B34172}" v="4" dt="2022-06-17T15:27:10.8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327"/>
  </p:normalViewPr>
  <p:slideViewPr>
    <p:cSldViewPr snapToGrid="0" snapToObjects="1">
      <p:cViewPr varScale="1">
        <p:scale>
          <a:sx n="102" d="100"/>
          <a:sy n="102" d="100"/>
        </p:scale>
        <p:origin x="14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4E3A2A-667C-3F49-ABA8-FD5DEEFEA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56E83C-DC1E-8348-B29C-2E2826E07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EDFFCB-159D-3E44-85F1-0362BADB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0E0A2C-C090-BA4B-B63E-A3FC53DC6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72EC35-1A9C-3E49-B634-187651E19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636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2A9B4-D3DC-9040-ABAC-A4DE7913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F97C82-B66E-EE48-A13D-FE686627E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30F172-9FD7-E04D-9989-10781BC9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46C408-CEBF-8449-AA2F-D3FC2CE65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8393E1-2E33-4441-90DD-644BF0CB8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52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8AC5709-BE2D-7944-9DD0-E5348010C4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156CD80-47F4-3149-8E0E-7CCA23C50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57AC82-7DCD-0C4B-B5B6-6109D6B2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2DFD45-A686-8C40-BE08-F10245123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EEA370-047A-0F4B-9EA3-504234B9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95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18DDE-7EB6-2541-95C2-F133A064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929CEA-6D0B-BB41-B2DB-5A95932E1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AEF9AE-42E7-754C-9873-73E632E61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12A84B-F105-0F43-944D-84A6BE7C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D64644-B075-C344-BDAB-4A75C964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66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D3E45-9BA0-F143-839B-F629BCEE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9D7309-4896-884C-9B74-BAAC9628C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6C847F-30A1-8442-B991-78CD5264D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00BD5F-3F14-CF44-A7E5-9B08F188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ED0C3A-63BA-DC46-A50C-E21BBFFA1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16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82CAD0-81FD-244A-93C5-461DDAEEE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51DD62-E240-6E4B-B37E-6D982E556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ED6E66-6236-BD4C-8765-0AA64F7F9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C51B4FE-9E3A-4B44-AD7C-BAC2FDDB7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4DCD98-52F8-DE4D-BA91-F1C9DB8F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8B8B24-EBDA-8347-96E1-E8BBE871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04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A18D5-7883-654D-AC64-FE13636B8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E2A09D-9692-BB4F-B665-69A378248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9616AF-FE0A-9A49-862E-3670C0569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7565891-6DB1-4641-B3B6-ACCE886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A6A5179-F605-634D-B093-8002754429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350BB5-F5BA-354A-BC1B-B8D291C42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E101F12-EBD2-064E-8C5A-C1029E25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7466E0F-B374-C544-BA73-DE0E6996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5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BB80F-8153-0B42-B04A-7D57F7E07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2575ABF-DB48-DE4B-B9DD-0A76A165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15BDDD3-514F-0640-99BB-1E499EC3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CA2B743-0F5F-6648-8E6F-15EB9050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4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BFD037E-DCD1-F443-9835-0AF07A67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CD04464-9719-DB46-AD6A-C8D322D2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CC7B40A-B34E-EC45-B3C1-66E8C887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4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1EE6D0-6F39-EE48-8355-A6DCFE546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FE576A-A4AD-4040-92BE-53064EFE3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1224B09-DC79-F042-94AF-C47E5A3C2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E14E8B-1D3D-F94F-8967-1F535037A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5EFC44-B9FB-6D46-8709-7210FBD96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955CF74-0CAB-DA42-A0F8-F42CA671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0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F28B93-75AF-8544-B8C2-F0D879683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1A39D7A-745C-384D-B747-1D8059F02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FC7CA0C-5333-9147-A396-AF1A2F5C2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1E4EB18-2961-8045-93AA-DFC498AA6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3/10/2023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CF153C-497D-334C-A38B-ADD0FB50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8F089F-9EF8-354E-BFE8-F119A369C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2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6DCB231-99D9-264E-801B-770B6673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E5BBB9-8FCE-424E-9D55-F25BA9407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D66D52-2834-3D44-8974-A069231311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3/10/2023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E479C3-5FDF-6547-80E5-584CB6BEC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6EC54E-0125-894F-8398-7FCE40824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jp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lly_Les_Bordes_Badminton\Stats\stats_licenci&#233;s.xls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lly_Les_Bordes_Badminton\Stats\Situation_g&#233;ographique_SLBB.xl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8DB39573-CDA7-9AB0-817E-6BBF5CD98D7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520" y="1768095"/>
            <a:ext cx="8639320" cy="46049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7B48055-A1E8-074D-A4C9-8D180B20B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6000" y="510895"/>
            <a:ext cx="9144000" cy="1119460"/>
          </a:xfrm>
          <a:ln>
            <a:noFill/>
          </a:ln>
        </p:spPr>
        <p:txBody>
          <a:bodyPr/>
          <a:lstStyle/>
          <a:p>
            <a:pPr algn="ctr"/>
            <a:r>
              <a:rPr lang="fr-FR" b="1" dirty="0">
                <a:ln>
                  <a:solidFill>
                    <a:schemeClr val="bg1"/>
                  </a:solidFill>
                </a:ln>
                <a:solidFill>
                  <a:srgbClr val="00B0F0"/>
                </a:solidFill>
                <a:latin typeface="Cairo ExtraLight" pitchFamily="2" charset="-78"/>
                <a:cs typeface="Cairo ExtraLight" pitchFamily="2" charset="-78"/>
              </a:rPr>
              <a:t>Réunion de bureau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C1BB42-9D7D-D449-88CE-25676E1904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4649" y="1569797"/>
            <a:ext cx="2595945" cy="842032"/>
          </a:xfrm>
        </p:spPr>
        <p:txBody>
          <a:bodyPr/>
          <a:lstStyle/>
          <a:p>
            <a:pPr algn="ctr"/>
            <a:r>
              <a:rPr lang="fr-FR" dirty="0"/>
              <a:t>9 mars 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E6C5B6-7CBF-6D21-2EF3-D9F6922D1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675" y="2861015"/>
            <a:ext cx="1061990" cy="10619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7A0BC8-5414-3920-D028-D18793C27A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1794" y="5735410"/>
            <a:ext cx="2910840" cy="98111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A33EB4-E7B3-E295-EAB0-666EF21A1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0541"/>
            <a:ext cx="10800000" cy="2719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6BC2F9-436C-2005-B6EA-B47B6FE73D2E}"/>
              </a:ext>
            </a:extLst>
          </p:cNvPr>
          <p:cNvSpPr/>
          <p:nvPr/>
        </p:nvSpPr>
        <p:spPr>
          <a:xfrm>
            <a:off x="4801935" y="2949550"/>
            <a:ext cx="4152740" cy="107721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Les statistiques</a:t>
            </a:r>
          </a:p>
          <a:p>
            <a:pPr algn="ctr"/>
            <a:r>
              <a:rPr lang="fr-FR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 date du 6 mars 2023</a:t>
            </a:r>
            <a:endParaRPr lang="fr-FR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95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36144-4FA6-8640-B843-5B974341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31" y="138039"/>
            <a:ext cx="7677519" cy="1325563"/>
          </a:xfrm>
        </p:spPr>
        <p:txBody>
          <a:bodyPr/>
          <a:lstStyle/>
          <a:p>
            <a:pPr algn="ctr"/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17B0F5"/>
                </a:solidFill>
                <a:latin typeface="+mn-lt"/>
              </a:rPr>
              <a:t>ENTRAÎNEMENTS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7B6365-3630-A6D3-7BED-1F3C732D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709" y="1642087"/>
            <a:ext cx="1218444" cy="1218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F6BA262-FA99-0045-128C-88EA9271A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944" y="5651698"/>
            <a:ext cx="2910840" cy="9811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8C71DA-98CF-6ECD-0F47-A596A2B14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24804"/>
            <a:ext cx="10800000" cy="2719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783204B-3AF3-8E23-8C20-166E15EC655D}"/>
              </a:ext>
            </a:extLst>
          </p:cNvPr>
          <p:cNvSpPr txBox="1"/>
          <p:nvPr/>
        </p:nvSpPr>
        <p:spPr>
          <a:xfrm>
            <a:off x="3626498" y="1753298"/>
            <a:ext cx="55100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u="sng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Lundi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18h00 - 19h30 Créneau Jeunes SSL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19h30 - 22h30 Créneau Adultes SSL</a:t>
            </a:r>
          </a:p>
          <a:p>
            <a:r>
              <a:rPr lang="fr-FR" sz="1400" b="1" u="sng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Mardi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20h00 - 23h00 Créneau Adultes LB </a:t>
            </a:r>
          </a:p>
          <a:p>
            <a:r>
              <a:rPr lang="fr-FR" sz="1400" b="1" u="sng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Mercredi</a:t>
            </a:r>
            <a:r>
              <a:rPr lang="fr-FR" sz="1400" b="1" u="sng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14h00 - 15h30 Créneau Jeunes SSL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17h00 - 18h30 Créneau Jeunes LB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18h30 - 20h00 Créneau Jeunes LB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19h30 - 22h30 Créneau Adultes SSL </a:t>
            </a:r>
          </a:p>
          <a:p>
            <a:r>
              <a:rPr lang="fr-FR" sz="1400" b="1" u="sng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Jeudi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17h15 - 18h30 Créneau Jeunes LB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18h30 - 20h00 Créneau Jeunes LB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19h45 - 20h45 Créneau pour tous encadré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20h00 - 23h00 Créneau Adultes LB </a:t>
            </a:r>
          </a:p>
          <a:p>
            <a:r>
              <a:rPr lang="fr-FR" sz="1400" b="1" u="sng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Samedi</a:t>
            </a:r>
            <a:r>
              <a:rPr lang="fr-FR" sz="1400" b="1" u="sng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q"/>
            </a:pPr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10h00 - 12h00 Créneau ouvert à tous </a:t>
            </a:r>
          </a:p>
          <a:p>
            <a:pPr lvl="3"/>
            <a:r>
              <a:rPr lang="fr-FR" sz="1400" dirty="0">
                <a:latin typeface="Verdana" panose="020B0604030504040204" pitchFamily="34" charset="0"/>
                <a:ea typeface="Verdana" panose="020B0604030504040204" pitchFamily="34" charset="0"/>
              </a:rPr>
              <a:t>(jeunes à partir du collèges et adultes) </a:t>
            </a:r>
          </a:p>
        </p:txBody>
      </p:sp>
      <p:pic>
        <p:nvPicPr>
          <p:cNvPr id="6" name="Image 5" descr="Une image contenant accessoire, chaîne&#10;&#10;Description générée automatiquement">
            <a:extLst>
              <a:ext uri="{FF2B5EF4-FFF2-40B4-BE49-F238E27FC236}">
                <a16:creationId xmlns:a16="http://schemas.microsoft.com/office/drawing/2014/main" id="{C46ABCA4-344F-7E60-674E-D9D16270B5F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866" y="1134655"/>
            <a:ext cx="3126632" cy="22333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A37F93-69ED-EDA6-6614-1076C8F6A1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14099" y="257873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1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163F810-785B-AC12-BD4A-43870B25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02" y="2450341"/>
            <a:ext cx="1837723" cy="1837723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7722FD3-3485-953A-35EC-D82CA55FE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08" y="107251"/>
            <a:ext cx="3857081" cy="8300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Evolution par catégorie :</a:t>
            </a:r>
          </a:p>
          <a:p>
            <a:pPr marL="0" indent="0">
              <a:buNone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88E2E36B-8B3D-9770-B814-CE8D63153B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2525586"/>
              </p:ext>
            </p:extLst>
          </p:nvPr>
        </p:nvGraphicFramePr>
        <p:xfrm>
          <a:off x="4034789" y="522255"/>
          <a:ext cx="7239669" cy="6099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620113" imgH="8105878" progId="Excel.Sheet.12">
                  <p:link updateAutomatic="1"/>
                </p:oleObj>
              </mc:Choice>
              <mc:Fallback>
                <p:oleObj name="Worksheet" r:id="rId3" imgW="9620113" imgH="810587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4789" y="522255"/>
                        <a:ext cx="7239669" cy="6099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853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163F810-785B-AC12-BD4A-43870B254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8026" y="939767"/>
            <a:ext cx="1740414" cy="1740414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7722FD3-3485-953A-35EC-D82CA55FE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526" y="239378"/>
            <a:ext cx="6629186" cy="5133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géographique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01CC9F88-BFA5-0ADB-FC1E-200D5D262D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161438"/>
              </p:ext>
            </p:extLst>
          </p:nvPr>
        </p:nvGraphicFramePr>
        <p:xfrm>
          <a:off x="804400" y="51943"/>
          <a:ext cx="10771874" cy="6806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925372" imgH="7534185" progId="Excel.Sheet.8">
                  <p:link updateAutomatic="1"/>
                </p:oleObj>
              </mc:Choice>
              <mc:Fallback>
                <p:oleObj name="Worksheet" r:id="rId3" imgW="11925372" imgH="7534185" progId="Excel.Sheet.8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4400" y="51943"/>
                        <a:ext cx="10771874" cy="6806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6298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36144-4FA6-8640-B843-5B974341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59" y="33973"/>
            <a:ext cx="9286566" cy="1325563"/>
          </a:xfrm>
        </p:spPr>
        <p:txBody>
          <a:bodyPr/>
          <a:lstStyle/>
          <a:p>
            <a:pPr algn="ctr"/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17B0F5"/>
                </a:solidFill>
                <a:latin typeface="+mn-lt"/>
              </a:rPr>
              <a:t>RESULTATS SPORTIFS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18A7DD-9A19-094A-A3BC-57FA42A3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55" y="1544364"/>
            <a:ext cx="11700879" cy="40062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Nos équipes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R2 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1ère au classement en date du 06/03/2023 avec 36 points, le club de Bourges en 2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35 points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D1 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1ère au classement en date du 06/03/2023 avec 26 points, Dampierre 2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à 24 points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D2 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ème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avec un match en moins au classement en date du 06/03/2023 et à 4 points du 1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Olivet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D3 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2éme  à 4 points du 1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Checy au classement en date du 06/03/2023 équipe 2 dernière de la poule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D4 Loisir 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2éme au classement en date du 06/03/2023 à 2 points du 1</a:t>
            </a:r>
            <a:r>
              <a:rPr lang="fr-FR" sz="1600" baseline="300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er</a:t>
            </a:r>
            <a:r>
              <a:rPr lang="fr-FR" sz="1600" dirty="0">
                <a:solidFill>
                  <a:srgbClr val="17B0F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Darvoy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7B6365-3630-A6D3-7BED-1F3C732D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190" y="267239"/>
            <a:ext cx="1218444" cy="1218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5974F0-3D82-63BF-F991-6B8FF5E88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794" y="5735410"/>
            <a:ext cx="2910840" cy="9811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240CC6-D1A6-F721-F572-6461F4C747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0541"/>
            <a:ext cx="10800000" cy="2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36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B36144-4FA6-8640-B843-5B974341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6559" y="33973"/>
            <a:ext cx="9286566" cy="1325563"/>
          </a:xfrm>
        </p:spPr>
        <p:txBody>
          <a:bodyPr/>
          <a:lstStyle/>
          <a:p>
            <a:pPr algn="ctr"/>
            <a:r>
              <a:rPr lang="fr-FR" b="1" dirty="0">
                <a:ln>
                  <a:solidFill>
                    <a:schemeClr val="tx1"/>
                  </a:solidFill>
                </a:ln>
                <a:solidFill>
                  <a:srgbClr val="17B0F5"/>
                </a:solidFill>
                <a:latin typeface="+mn-lt"/>
              </a:rPr>
              <a:t>RESULTATS SPORTIFS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18A7DD-9A19-094A-A3BC-57FA42A38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06" y="2030003"/>
            <a:ext cx="11787383" cy="40062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Individuels  / Statistiques sur les compétitions avec des joueurs du club</a:t>
            </a:r>
          </a:p>
          <a:p>
            <a:pPr>
              <a:buFont typeface="Wingdings" panose="05000000000000000000" pitchFamily="2" charset="2"/>
              <a:buChar char="q"/>
            </a:pPr>
            <a:endParaRPr lang="fr-FR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Nombre de compétitions avec des joueurs du club : 52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Nombre de joueurs du club dans toutes les compétitions : 605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Nombre de vainqueurs : 36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Nombre de finalistes : 46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</a:rPr>
              <a:t>Nombre de troisième place : 65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7B6365-3630-A6D3-7BED-1F3C732DA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190" y="267239"/>
            <a:ext cx="1218444" cy="12184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697F337-AB8F-032D-71F0-ECED6BB20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1794" y="5735410"/>
            <a:ext cx="2910840" cy="9811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EE53F0-997F-D439-AA25-AA0AB7E43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0541"/>
            <a:ext cx="10800000" cy="271977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39CA2B6F-42CF-DDCC-B39F-C451B10E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289" y="3669212"/>
            <a:ext cx="900000" cy="90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E352863-3DC5-AA75-71F8-2453E9AF0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445" y="5136221"/>
            <a:ext cx="900000" cy="90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94AA5C2-7E0A-E7A4-180C-0A90AD34D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72" y="4500817"/>
            <a:ext cx="900000" cy="900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8EFB42C-2B3F-1475-3FBC-AF75F29F0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979" y="3802588"/>
            <a:ext cx="748466" cy="4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36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76C6EAC7-7D3E-BDC9-819E-9EB8CDC7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3939" y="4642624"/>
            <a:ext cx="748466" cy="4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46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55A90038-CA17-13B1-D2E0-53ED2D468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212" y="5235409"/>
            <a:ext cx="748466" cy="4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05371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CC42A40-1AC8-691E-EAFA-F5B682FF9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58" y="529660"/>
            <a:ext cx="1950650" cy="19506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0DF636-5A65-C716-2CF0-03470D604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88" y="338661"/>
            <a:ext cx="2833762" cy="40066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7A506A9-341E-E5A9-5AAF-88CF673A8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102" y="346779"/>
            <a:ext cx="2753887" cy="3893751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D0B9A85-6B76-6A62-B608-CEE572C7B2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85155"/>
              </p:ext>
            </p:extLst>
          </p:nvPr>
        </p:nvGraphicFramePr>
        <p:xfrm>
          <a:off x="255270" y="4483304"/>
          <a:ext cx="11426188" cy="1845036"/>
        </p:xfrm>
        <a:graphic>
          <a:graphicData uri="http://schemas.openxmlformats.org/drawingml/2006/table">
            <a:tbl>
              <a:tblPr/>
              <a:tblGrid>
                <a:gridCol w="3317863">
                  <a:extLst>
                    <a:ext uri="{9D8B030D-6E8A-4147-A177-3AD203B41FA5}">
                      <a16:colId xmlns:a16="http://schemas.microsoft.com/office/drawing/2014/main" val="1787712054"/>
                    </a:ext>
                  </a:extLst>
                </a:gridCol>
                <a:gridCol w="1946222">
                  <a:extLst>
                    <a:ext uri="{9D8B030D-6E8A-4147-A177-3AD203B41FA5}">
                      <a16:colId xmlns:a16="http://schemas.microsoft.com/office/drawing/2014/main" val="3795453276"/>
                    </a:ext>
                  </a:extLst>
                </a:gridCol>
                <a:gridCol w="2777107">
                  <a:extLst>
                    <a:ext uri="{9D8B030D-6E8A-4147-A177-3AD203B41FA5}">
                      <a16:colId xmlns:a16="http://schemas.microsoft.com/office/drawing/2014/main" val="158025710"/>
                    </a:ext>
                  </a:extLst>
                </a:gridCol>
                <a:gridCol w="1128332">
                  <a:extLst>
                    <a:ext uri="{9D8B030D-6E8A-4147-A177-3AD203B41FA5}">
                      <a16:colId xmlns:a16="http://schemas.microsoft.com/office/drawing/2014/main" val="98053606"/>
                    </a:ext>
                  </a:extLst>
                </a:gridCol>
                <a:gridCol w="1128332">
                  <a:extLst>
                    <a:ext uri="{9D8B030D-6E8A-4147-A177-3AD203B41FA5}">
                      <a16:colId xmlns:a16="http://schemas.microsoft.com/office/drawing/2014/main" val="4114118022"/>
                    </a:ext>
                  </a:extLst>
                </a:gridCol>
                <a:gridCol w="1128332">
                  <a:extLst>
                    <a:ext uri="{9D8B030D-6E8A-4147-A177-3AD203B41FA5}">
                      <a16:colId xmlns:a16="http://schemas.microsoft.com/office/drawing/2014/main" val="1798470826"/>
                    </a:ext>
                  </a:extLst>
                </a:gridCol>
              </a:tblGrid>
              <a:tr h="615012"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>
                          <a:effectLst/>
                        </a:rPr>
                        <a:t>Nom du tournoi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dirty="0">
                          <a:effectLst/>
                        </a:rPr>
                        <a:t>Type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>
                          <a:effectLst/>
                        </a:rPr>
                        <a:t>Date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dirty="0">
                          <a:effectLst/>
                        </a:rPr>
                        <a:t>Joueurs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dirty="0">
                          <a:effectLst/>
                        </a:rPr>
                        <a:t>Nbre de matchs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dirty="0">
                          <a:effectLst/>
                        </a:rPr>
                        <a:t>Nbre de clubs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0883742"/>
                  </a:ext>
                </a:extLst>
              </a:tr>
              <a:tr h="615012">
                <a:tc>
                  <a:txBody>
                    <a:bodyPr/>
                    <a:lstStyle/>
                    <a:p>
                      <a:pPr fontAlgn="ctr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PREMIER NOCTURE MIXTE SLB</a:t>
                      </a:r>
                      <a:endParaRPr lang="fr-FR" sz="17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700">
                          <a:solidFill>
                            <a:srgbClr val="002060"/>
                          </a:solidFill>
                          <a:effectLst/>
                        </a:rPr>
                        <a:t>Tournois individuels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Les 10 et 11 février</a:t>
                      </a:r>
                      <a:endParaRPr lang="fr-FR" sz="17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88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212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24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146490"/>
                  </a:ext>
                </a:extLst>
              </a:tr>
              <a:tr h="615012">
                <a:tc>
                  <a:txBody>
                    <a:bodyPr/>
                    <a:lstStyle/>
                    <a:p>
                      <a:pPr fontAlgn="ctr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PREMIER TOURNOI DU SLB</a:t>
                      </a:r>
                      <a:endParaRPr lang="fr-FR" sz="17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Tournois individuels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fr-FR" sz="17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Les 10 et 11 décembre 2022</a:t>
                      </a:r>
                      <a:endParaRPr lang="fr-FR" sz="17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234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750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dirty="0">
                          <a:solidFill>
                            <a:srgbClr val="002060"/>
                          </a:solidFill>
                          <a:effectLst/>
                        </a:rPr>
                        <a:t>54</a:t>
                      </a:r>
                    </a:p>
                  </a:txBody>
                  <a:tcPr marL="87859" marR="87859" marT="43929" marB="4392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861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71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D72F7C6-0542-293F-79B9-D012109A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4" y="1036484"/>
            <a:ext cx="11935152" cy="451849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D9D912-0F55-3101-0D3B-EF1FE3AD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9073" y="4149090"/>
            <a:ext cx="548913" cy="5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1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2AD068F3-BB7B-8645-15DC-D1B25643DAD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37259" y="446915"/>
            <a:ext cx="7150735" cy="553998"/>
          </a:xfrm>
          <a:prstGeom prst="rect">
            <a:avLst/>
          </a:prstGeom>
          <a:solidFill>
            <a:srgbClr val="0D0E1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rgbClr val="17B0F5"/>
                </a:solidFill>
                <a:effectLst/>
                <a:latin typeface="Roboto" panose="02000000000000000000" pitchFamily="2" charset="0"/>
              </a:rPr>
              <a:t>CLUBS DU COMITÉ DÉPARTEMENTAL 45  </a:t>
            </a:r>
            <a:r>
              <a:rPr kumimoji="0" lang="fr-FR" altLang="fr-FR" sz="13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( 38 CLUBS )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      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     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43BDE8-1E73-E6FB-1F16-363565567609}"/>
              </a:ext>
            </a:extLst>
          </p:cNvPr>
          <p:cNvSpPr txBox="1"/>
          <p:nvPr/>
        </p:nvSpPr>
        <p:spPr>
          <a:xfrm>
            <a:off x="941070" y="1165860"/>
            <a:ext cx="29146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NOMBRES DE LICENCIES</a:t>
            </a:r>
          </a:p>
          <a:p>
            <a:endParaRPr lang="fr-FR" dirty="0"/>
          </a:p>
          <a:p>
            <a:r>
              <a:rPr lang="fr-FR" dirty="0"/>
              <a:t>CLTO 1</a:t>
            </a:r>
            <a:r>
              <a:rPr lang="fr-FR" baseline="30000" dirty="0"/>
              <a:t>er</a:t>
            </a:r>
            <a:r>
              <a:rPr lang="fr-FR" dirty="0"/>
              <a:t> 331 licenciés</a:t>
            </a:r>
          </a:p>
          <a:p>
            <a:r>
              <a:rPr lang="fr-FR" dirty="0"/>
              <a:t>SMOC 2</a:t>
            </a:r>
            <a:r>
              <a:rPr lang="fr-FR" baseline="30000" dirty="0"/>
              <a:t>ème</a:t>
            </a:r>
            <a:r>
              <a:rPr lang="fr-FR" dirty="0"/>
              <a:t> 170 licenciés</a:t>
            </a:r>
          </a:p>
          <a:p>
            <a:r>
              <a:rPr lang="fr-FR" dirty="0"/>
              <a:t>SLB 3</a:t>
            </a:r>
            <a:r>
              <a:rPr lang="fr-FR" baseline="30000" dirty="0"/>
              <a:t>ème</a:t>
            </a:r>
            <a:r>
              <a:rPr lang="fr-FR" dirty="0"/>
              <a:t> 143 licenciés</a:t>
            </a:r>
          </a:p>
          <a:p>
            <a:r>
              <a:rPr lang="fr-FR" dirty="0"/>
              <a:t>DJSBAD45 4</a:t>
            </a:r>
            <a:r>
              <a:rPr lang="fr-FR" baseline="30000" dirty="0"/>
              <a:t>ème</a:t>
            </a:r>
            <a:r>
              <a:rPr lang="fr-FR" dirty="0"/>
              <a:t> 139 licenciés</a:t>
            </a:r>
          </a:p>
          <a:p>
            <a:r>
              <a:rPr lang="fr-FR" dirty="0"/>
              <a:t>ABP45 5</a:t>
            </a:r>
            <a:r>
              <a:rPr lang="fr-FR" baseline="30000" dirty="0"/>
              <a:t>ème</a:t>
            </a:r>
            <a:r>
              <a:rPr lang="fr-FR" dirty="0"/>
              <a:t> 124 licenciés</a:t>
            </a:r>
          </a:p>
          <a:p>
            <a:r>
              <a:rPr lang="fr-FR" dirty="0"/>
              <a:t>BCG45 6</a:t>
            </a:r>
            <a:r>
              <a:rPr lang="fr-FR" baseline="30000" dirty="0"/>
              <a:t>ème</a:t>
            </a:r>
            <a:r>
              <a:rPr lang="fr-FR" dirty="0"/>
              <a:t> 116 licenciés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46B5010-07EB-14A8-80AC-EC9B5226BC73}"/>
              </a:ext>
            </a:extLst>
          </p:cNvPr>
          <p:cNvSpPr txBox="1"/>
          <p:nvPr/>
        </p:nvSpPr>
        <p:spPr>
          <a:xfrm>
            <a:off x="4141470" y="1442859"/>
            <a:ext cx="2914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NOMBRES DE JEUNES</a:t>
            </a:r>
          </a:p>
          <a:p>
            <a:endParaRPr lang="fr-FR" dirty="0"/>
          </a:p>
          <a:p>
            <a:r>
              <a:rPr lang="fr-FR" dirty="0"/>
              <a:t>CLTO 1</a:t>
            </a:r>
            <a:r>
              <a:rPr lang="fr-FR" baseline="30000" dirty="0"/>
              <a:t>er</a:t>
            </a:r>
            <a:r>
              <a:rPr lang="fr-FR" dirty="0"/>
              <a:t> 99 jeunes</a:t>
            </a:r>
          </a:p>
          <a:p>
            <a:r>
              <a:rPr lang="fr-FR" dirty="0"/>
              <a:t>SLB 2</a:t>
            </a:r>
            <a:r>
              <a:rPr lang="fr-FR" baseline="30000" dirty="0"/>
              <a:t>ème</a:t>
            </a:r>
            <a:r>
              <a:rPr lang="fr-FR" dirty="0"/>
              <a:t> 66 jeunes </a:t>
            </a:r>
          </a:p>
          <a:p>
            <a:r>
              <a:rPr lang="fr-FR" dirty="0"/>
              <a:t>BCCL45 3</a:t>
            </a:r>
            <a:r>
              <a:rPr lang="fr-FR" baseline="30000" dirty="0"/>
              <a:t>ème</a:t>
            </a:r>
            <a:r>
              <a:rPr lang="fr-FR" dirty="0"/>
              <a:t> 64 jeunes</a:t>
            </a:r>
          </a:p>
          <a:p>
            <a:r>
              <a:rPr lang="fr-FR" dirty="0"/>
              <a:t>ABP45 4</a:t>
            </a:r>
            <a:r>
              <a:rPr lang="fr-FR" baseline="30000" dirty="0"/>
              <a:t>ème</a:t>
            </a:r>
            <a:r>
              <a:rPr lang="fr-FR" dirty="0"/>
              <a:t> 60 jeunes</a:t>
            </a:r>
          </a:p>
          <a:p>
            <a:r>
              <a:rPr lang="fr-FR" dirty="0"/>
              <a:t>SMOC 5</a:t>
            </a:r>
            <a:r>
              <a:rPr lang="fr-FR" baseline="30000" dirty="0"/>
              <a:t>ème</a:t>
            </a:r>
            <a:r>
              <a:rPr lang="fr-FR" dirty="0"/>
              <a:t> 52 jeunes</a:t>
            </a:r>
          </a:p>
          <a:p>
            <a:r>
              <a:rPr lang="fr-FR" dirty="0"/>
              <a:t>AASC45 6</a:t>
            </a:r>
            <a:r>
              <a:rPr lang="fr-FR" baseline="30000" dirty="0"/>
              <a:t>ème</a:t>
            </a:r>
            <a:r>
              <a:rPr lang="fr-FR" dirty="0"/>
              <a:t> 49 jeunes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93D707E9-1331-D809-C201-257E11108408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638549" y="4051042"/>
            <a:ext cx="7150735" cy="553998"/>
          </a:xfrm>
          <a:prstGeom prst="rect">
            <a:avLst/>
          </a:prstGeom>
          <a:solidFill>
            <a:srgbClr val="0D0E1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rgbClr val="17B0F5"/>
                </a:solidFill>
                <a:effectLst/>
                <a:latin typeface="Roboto" panose="02000000000000000000" pitchFamily="2" charset="0"/>
              </a:rPr>
              <a:t>CLUBS DE LA LIGUE CENTRE-VAL DE LOIRE  </a:t>
            </a: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( 147 CLUBS ) </a:t>
            </a:r>
            <a:r>
              <a:rPr kumimoji="0" lang="fr-FR" altLang="fr-FR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 </a:t>
            </a: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 </a:t>
            </a:r>
            <a:r>
              <a:rPr kumimoji="0" lang="fr-FR" altLang="fr-FR" sz="3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     </a:t>
            </a:r>
            <a:r>
              <a:rPr kumimoji="0" lang="fr-FR" altLang="fr-FR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     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0361BB8-0EB1-A0D5-35DD-CCFB90786FDD}"/>
              </a:ext>
            </a:extLst>
          </p:cNvPr>
          <p:cNvSpPr txBox="1"/>
          <p:nvPr/>
        </p:nvSpPr>
        <p:spPr>
          <a:xfrm>
            <a:off x="3646169" y="4712970"/>
            <a:ext cx="3905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NOMBRES DE LICENCIES</a:t>
            </a:r>
          </a:p>
          <a:p>
            <a:endParaRPr lang="fr-FR" dirty="0"/>
          </a:p>
          <a:p>
            <a:r>
              <a:rPr lang="fr-FR" dirty="0"/>
              <a:t>SLB 17</a:t>
            </a:r>
            <a:r>
              <a:rPr lang="fr-FR" baseline="30000" dirty="0"/>
              <a:t>ème</a:t>
            </a:r>
            <a:r>
              <a:rPr lang="fr-FR" dirty="0"/>
              <a:t> en nombres de licenciés</a:t>
            </a:r>
          </a:p>
          <a:p>
            <a:r>
              <a:rPr lang="fr-FR" dirty="0"/>
              <a:t>SLB 12</a:t>
            </a:r>
            <a:r>
              <a:rPr lang="fr-FR" baseline="30000" dirty="0"/>
              <a:t>ème</a:t>
            </a:r>
            <a:r>
              <a:rPr lang="fr-FR" dirty="0"/>
              <a:t> en nombres de jeunes</a:t>
            </a:r>
          </a:p>
          <a:p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A507DD9-4E88-292E-35DB-34E4E33B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760" y="1553978"/>
            <a:ext cx="1520208" cy="1944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FA2661-525E-E739-BDBF-369682539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4311" y="4846233"/>
            <a:ext cx="1351694" cy="17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7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B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931C6E5-07E1-5A77-FEE7-CD467E48E0A3}"/>
              </a:ext>
            </a:extLst>
          </p:cNvPr>
          <p:cNvSpPr txBox="1"/>
          <p:nvPr/>
        </p:nvSpPr>
        <p:spPr>
          <a:xfrm>
            <a:off x="1277302" y="948690"/>
            <a:ext cx="103012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Facebook : En date du 6 juin 2023 sur les 28 derniers jours. </a:t>
            </a:r>
          </a:p>
          <a:p>
            <a:pPr lvl="2"/>
            <a:endParaRPr lang="fr-FR" dirty="0"/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fr-FR" dirty="0"/>
              <a:t>4211 vues  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fr-FR" dirty="0"/>
              <a:t>1027 commentaires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fr-FR" dirty="0"/>
              <a:t>25 partages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968833-DD73-6231-C8E8-9E7CF97B8C5C}"/>
              </a:ext>
            </a:extLst>
          </p:cNvPr>
          <p:cNvSpPr txBox="1"/>
          <p:nvPr/>
        </p:nvSpPr>
        <p:spPr>
          <a:xfrm>
            <a:off x="2617470" y="2571749"/>
            <a:ext cx="80810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Instagram :</a:t>
            </a:r>
          </a:p>
          <a:p>
            <a:endParaRPr lang="en-US" dirty="0"/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29 publications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91 followers</a:t>
            </a:r>
          </a:p>
          <a:p>
            <a:pPr marL="1657350" lvl="3" indent="-285750">
              <a:buFont typeface="Wingdings" panose="05000000000000000000" pitchFamily="2" charset="2"/>
              <a:buChar char="q"/>
            </a:pPr>
            <a:r>
              <a:rPr lang="en-US" dirty="0"/>
              <a:t>52 </a:t>
            </a:r>
            <a:r>
              <a:rPr lang="en-US" dirty="0" err="1"/>
              <a:t>suivi</a:t>
            </a:r>
            <a:r>
              <a:rPr lang="en-US" dirty="0"/>
              <a:t>(e)s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B5A99F-C38B-4F56-52D6-99638773A33A}"/>
              </a:ext>
            </a:extLst>
          </p:cNvPr>
          <p:cNvSpPr txBox="1"/>
          <p:nvPr/>
        </p:nvSpPr>
        <p:spPr>
          <a:xfrm>
            <a:off x="3497580" y="4434480"/>
            <a:ext cx="8081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Site internet à la date du 1er September 2022 au 5 mars 2023: </a:t>
            </a:r>
          </a:p>
          <a:p>
            <a:endParaRPr lang="en-US" dirty="0"/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en-US" dirty="0"/>
              <a:t>1838 visites</a:t>
            </a:r>
          </a:p>
          <a:p>
            <a:pPr marL="3943350" lvl="8" indent="-285750">
              <a:buFont typeface="Wingdings" panose="05000000000000000000" pitchFamily="2" charset="2"/>
              <a:buChar char="q"/>
            </a:pPr>
            <a:r>
              <a:rPr lang="fr-FR" dirty="0"/>
              <a:t>Nombre de pages vues : 5067 pages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97436E4-B369-9ED3-A537-76DC7E618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837" y="1263016"/>
            <a:ext cx="1424060" cy="14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0D6018D-F9BF-6172-6367-61E23214B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470" y="2886075"/>
            <a:ext cx="1445445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E539029-D8E5-8C27-6228-17F93CDE4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889" y="5053572"/>
            <a:ext cx="3094795" cy="149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5AB7FDBC-C81B-8732-C643-C5F14A48E04E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2937509" y="268544"/>
            <a:ext cx="7150735" cy="323165"/>
          </a:xfrm>
          <a:prstGeom prst="rect">
            <a:avLst/>
          </a:prstGeom>
          <a:solidFill>
            <a:srgbClr val="0D0E1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500" b="1" i="0" u="none" strike="noStrike" cap="none" normalizeH="0" baseline="0" dirty="0">
                <a:ln>
                  <a:noFill/>
                </a:ln>
                <a:solidFill>
                  <a:srgbClr val="17B0F5"/>
                </a:solidFill>
                <a:effectLst/>
                <a:latin typeface="Roboto" panose="02000000000000000000" pitchFamily="2" charset="0"/>
              </a:rPr>
              <a:t>Les statistique de la com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A6716BC-3809-E7B9-08B6-10D63162A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470" y="1557437"/>
            <a:ext cx="2597548" cy="25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305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14645</TotalTime>
  <Words>448</Words>
  <Application>Microsoft Office PowerPoint</Application>
  <PresentationFormat>Grand écran</PresentationFormat>
  <Paragraphs>101</Paragraphs>
  <Slides>10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Liens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20" baseType="lpstr">
      <vt:lpstr>Arial</vt:lpstr>
      <vt:lpstr>Cairo ExtraLight</vt:lpstr>
      <vt:lpstr>Calibri</vt:lpstr>
      <vt:lpstr>Calibri Light</vt:lpstr>
      <vt:lpstr>Roboto</vt:lpstr>
      <vt:lpstr>Verdana</vt:lpstr>
      <vt:lpstr>Wingdings</vt:lpstr>
      <vt:lpstr>Thème Office</vt:lpstr>
      <vt:lpstr>D:\Sully_Les_Bordes_Badminton\Stats\Situation_géographique_SLBB.xls</vt:lpstr>
      <vt:lpstr>D:\Sully_Les_Bordes_Badminton\Stats\stats_licenciés.xlsx</vt:lpstr>
      <vt:lpstr>Réunion de bureau</vt:lpstr>
      <vt:lpstr>Présentation PowerPoint</vt:lpstr>
      <vt:lpstr>Présentation PowerPoint</vt:lpstr>
      <vt:lpstr>RESULTATS SPORTIFS</vt:lpstr>
      <vt:lpstr>RESULTATS SPORTIFS</vt:lpstr>
      <vt:lpstr>Présentation PowerPoint</vt:lpstr>
      <vt:lpstr>Présentation PowerPoint</vt:lpstr>
      <vt:lpstr>Présentation PowerPoint</vt:lpstr>
      <vt:lpstr>Présentation PowerPoint</vt:lpstr>
      <vt:lpstr>ENTRAÎNEMENTS</vt:lpstr>
    </vt:vector>
  </TitlesOfParts>
  <Company>Sully Les Bordes Badminton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 de bureau</dc:title>
  <dc:subject>Statistiques</dc:subject>
  <dc:creator>Jean-Louis Allanic</dc:creator>
  <cp:lastModifiedBy>Jean-Louis Allanic</cp:lastModifiedBy>
  <cp:revision>125</cp:revision>
  <dcterms:created xsi:type="dcterms:W3CDTF">2021-09-25T07:51:22Z</dcterms:created>
  <dcterms:modified xsi:type="dcterms:W3CDTF">2023-03-10T14:03:54Z</dcterms:modified>
</cp:coreProperties>
</file>